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4"/>
  </p:sldMasterIdLst>
  <p:notesMasterIdLst>
    <p:notesMasterId r:id="rId6"/>
  </p:notesMasterIdLst>
  <p:sldIdLst>
    <p:sldId id="256" r:id="rId5"/>
  </p:sldIdLst>
  <p:sldSz cx="43891200" cy="32918400"/>
  <p:notesSz cx="6858000" cy="9144000"/>
  <p:defaultTextStyle>
    <a:defPPr>
      <a:defRPr lang="en-US"/>
    </a:defPPr>
    <a:lvl1pPr marL="0" algn="l" defTabSz="2191405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1405" algn="l" defTabSz="2191405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2811" algn="l" defTabSz="2191405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74216" algn="l" defTabSz="2191405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65621" algn="l" defTabSz="2191405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57027" algn="l" defTabSz="2191405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48432" algn="l" defTabSz="2191405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39837" algn="l" defTabSz="2191405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31243" algn="l" defTabSz="2191405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0368">
          <p15:clr>
            <a:srgbClr val="A4A3A4"/>
          </p15:clr>
        </p15:guide>
        <p15:guide id="2" pos="13825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6A7E"/>
    <a:srgbClr val="828E1B"/>
    <a:srgbClr val="D745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25" d="100"/>
          <a:sy n="25" d="100"/>
        </p:scale>
        <p:origin x="-376" y="-80"/>
      </p:cViewPr>
      <p:guideLst>
        <p:guide orient="horz" pos="10368"/>
        <p:guide pos="1382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-2832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notesMaster" Target="notesMasters/notesMaster1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/Relationships>
</file>

<file path=ppt/media/image1.png>
</file>

<file path=ppt/media/image2.png>
</file>

<file path=ppt/media/image3.jpeg>
</file>

<file path=ppt/media/image4.jpe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A93FA-A810-4E6E-87EB-DCBA577F83C7}" type="datetimeFigureOut">
              <a:rPr lang="en-US" smtClean="0"/>
              <a:t>4/24/16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490C68-9FB5-4399-BEC1-A20A4B8809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13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490C68-9FB5-4399-BEC1-A20A4B8809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07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0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00"/>
            </a:lvl3pPr>
            <a:lvl4pPr marL="6583680" indent="0" algn="ctr">
              <a:buNone/>
              <a:defRPr sz="7700"/>
            </a:lvl4pPr>
            <a:lvl5pPr marL="8778240" indent="0" algn="ctr">
              <a:buNone/>
              <a:defRPr sz="7700"/>
            </a:lvl5pPr>
            <a:lvl6pPr marL="10972800" indent="0" algn="ctr">
              <a:buNone/>
              <a:defRPr sz="7700"/>
            </a:lvl6pPr>
            <a:lvl7pPr marL="13167360" indent="0" algn="ctr">
              <a:buNone/>
              <a:defRPr sz="7700"/>
            </a:lvl7pPr>
            <a:lvl8pPr marL="15361920" indent="0" algn="ctr">
              <a:buNone/>
              <a:defRPr sz="7700"/>
            </a:lvl8pPr>
            <a:lvl9pPr marL="17556480" indent="0" algn="ctr">
              <a:buNone/>
              <a:defRPr sz="77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19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840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453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33000759" y="-2"/>
            <a:ext cx="10890442" cy="32918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3477200" y="-1"/>
            <a:ext cx="0" cy="32918401"/>
          </a:xfrm>
          <a:prstGeom prst="line">
            <a:avLst/>
          </a:prstGeom>
          <a:ln w="12700" cmpd="sng">
            <a:solidFill>
              <a:schemeClr val="bg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0" y="0"/>
            <a:ext cx="10890442" cy="32918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ta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1600" y="28431701"/>
            <a:ext cx="6959600" cy="2570697"/>
          </a:xfrm>
          <a:prstGeom prst="rect">
            <a:avLst/>
          </a:prstGeom>
        </p:spPr>
      </p:pic>
      <p:sp>
        <p:nvSpPr>
          <p:cNvPr id="17" name="Rectangle 16"/>
          <p:cNvSpPr/>
          <p:nvPr userDrawn="1"/>
        </p:nvSpPr>
        <p:spPr>
          <a:xfrm>
            <a:off x="0" y="-1"/>
            <a:ext cx="711200" cy="1523999"/>
          </a:xfrm>
          <a:prstGeom prst="rect">
            <a:avLst/>
          </a:prstGeom>
          <a:solidFill>
            <a:srgbClr val="D745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 userDrawn="1"/>
        </p:nvSpPr>
        <p:spPr>
          <a:xfrm>
            <a:off x="33000758" y="0"/>
            <a:ext cx="10890443" cy="1524000"/>
          </a:xfrm>
          <a:prstGeom prst="rect">
            <a:avLst/>
          </a:prstGeom>
          <a:solidFill>
            <a:srgbClr val="D745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 userDrawn="1"/>
        </p:nvSpPr>
        <p:spPr>
          <a:xfrm>
            <a:off x="10890442" y="0"/>
            <a:ext cx="32035558" cy="1524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 userDrawn="1"/>
        </p:nvSpPr>
        <p:spPr>
          <a:xfrm>
            <a:off x="711200" y="0"/>
            <a:ext cx="10179242" cy="1524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 userDrawn="1"/>
        </p:nvSpPr>
        <p:spPr>
          <a:xfrm>
            <a:off x="1117600" y="387578"/>
            <a:ext cx="9772842" cy="707886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>
              <a:spcAft>
                <a:spcPts val="1800"/>
              </a:spcAft>
            </a:pPr>
            <a:r>
              <a:rPr lang="en-US" sz="4000" b="1" dirty="0">
                <a:solidFill>
                  <a:schemeClr val="bg1"/>
                </a:solidFill>
              </a:rPr>
              <a:t>COLLEGE OF ENGINEERING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12469125" y="0"/>
            <a:ext cx="1551675" cy="1524000"/>
          </a:xfrm>
          <a:prstGeom prst="rect">
            <a:avLst/>
          </a:prstGeom>
          <a:solidFill>
            <a:srgbClr val="4A6A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12039599" y="0"/>
            <a:ext cx="429525" cy="1523999"/>
          </a:xfrm>
          <a:prstGeom prst="rect">
            <a:avLst/>
          </a:prstGeom>
          <a:solidFill>
            <a:srgbClr val="D745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 userDrawn="1"/>
        </p:nvSpPr>
        <p:spPr>
          <a:xfrm>
            <a:off x="14642592" y="277850"/>
            <a:ext cx="17400080" cy="92333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algn="r">
              <a:spcAft>
                <a:spcPts val="1800"/>
              </a:spcAft>
            </a:pPr>
            <a:r>
              <a:rPr lang="en-US" sz="5400" b="1" dirty="0">
                <a:latin typeface="Georgia"/>
                <a:cs typeface="Georgia"/>
              </a:rPr>
              <a:t>Electrical Engineering &amp; Computer Science</a:t>
            </a:r>
          </a:p>
        </p:txBody>
      </p:sp>
      <p:sp>
        <p:nvSpPr>
          <p:cNvPr id="31" name="Rectangle 30"/>
          <p:cNvSpPr/>
          <p:nvPr userDrawn="1"/>
        </p:nvSpPr>
        <p:spPr>
          <a:xfrm>
            <a:off x="33000758" y="0"/>
            <a:ext cx="9925244" cy="1524000"/>
          </a:xfrm>
          <a:prstGeom prst="rect">
            <a:avLst/>
          </a:prstGeom>
          <a:solidFill>
            <a:srgbClr val="4A6A7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 userDrawn="1"/>
        </p:nvSpPr>
        <p:spPr>
          <a:xfrm>
            <a:off x="33000759" y="-2"/>
            <a:ext cx="476441" cy="1524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49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83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0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94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12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946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424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6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700"/>
            </a:lvl1pPr>
            <a:lvl2pPr marL="2194560" indent="0">
              <a:buNone/>
              <a:defRPr sz="6700"/>
            </a:lvl2pPr>
            <a:lvl3pPr marL="4389120" indent="0">
              <a:buNone/>
              <a:defRPr sz="580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722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700"/>
            </a:lvl1pPr>
            <a:lvl2pPr marL="2194560" indent="0">
              <a:buNone/>
              <a:defRPr sz="6700"/>
            </a:lvl2pPr>
            <a:lvl3pPr marL="4389120" indent="0">
              <a:buNone/>
              <a:defRPr sz="580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269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6BD69-149A-CD41-9E7C-E241C9398BA0}" type="datetimeFigureOut">
              <a:rPr lang="en-US" smtClean="0"/>
              <a:t>4/24/16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395D9-8F50-C84B-A57E-3B815FE84F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797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0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34229579" y="2499187"/>
            <a:ext cx="8696422" cy="12543907"/>
          </a:xfrm>
          <a:prstGeom prst="rect">
            <a:avLst/>
          </a:prstGeom>
          <a:gradFill flip="none" rotWithShape="1">
            <a:gsLst>
              <a:gs pos="0">
                <a:schemeClr val="bg1">
                  <a:shade val="30000"/>
                  <a:satMod val="115000"/>
                </a:schemeClr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1421535" y="2251040"/>
            <a:ext cx="21582570" cy="1912937"/>
          </a:xfrm>
        </p:spPr>
        <p:txBody>
          <a:bodyPr lIns="0" tIns="0" rIns="0" bIns="0" anchor="t">
            <a:noAutofit/>
          </a:bodyPr>
          <a:lstStyle/>
          <a:p>
            <a:pPr algn="ctr"/>
            <a:r>
              <a:rPr lang="en-US" sz="8800" dirty="0"/>
              <a:t>Rover Navigation and Avoidance</a:t>
            </a:r>
            <a:r>
              <a:rPr lang="en-US" sz="8800" b="1" dirty="0"/>
              <a:t/>
            </a:r>
            <a:br>
              <a:rPr lang="en-US" sz="8800" b="1" dirty="0"/>
            </a:br>
            <a:r>
              <a:rPr lang="en-US" sz="5400" dirty="0"/>
              <a:t>NASA Centennial Sample Return Robot Challenge</a:t>
            </a:r>
            <a:r>
              <a:rPr lang="en-US" sz="4000" b="1" dirty="0"/>
              <a:t> </a:t>
            </a:r>
            <a:endParaRPr lang="en-US" sz="4000" b="1" dirty="0">
              <a:solidFill>
                <a:srgbClr val="000000"/>
              </a:solidFill>
              <a:latin typeface="Trebuchet M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15938" y="2454275"/>
            <a:ext cx="9917112" cy="9115848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pPr>
              <a:spcAft>
                <a:spcPts val="2400"/>
              </a:spcAft>
            </a:pPr>
            <a:r>
              <a:rPr lang="en-US" sz="7200" dirty="0">
                <a:solidFill>
                  <a:srgbClr val="4A6A7E"/>
                </a:solidFill>
                <a:latin typeface="Trebuchet MS"/>
              </a:rPr>
              <a:t>Approach Taken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Stereo vision used as primary sensor input for navigation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Optical flow and wheel encoders used for </a:t>
            </a:r>
            <a:r>
              <a:rPr lang="en-US" sz="4000" dirty="0" err="1" smtClean="0">
                <a:solidFill>
                  <a:srgbClr val="000000"/>
                </a:solidFill>
                <a:latin typeface="Trebuchet MS" charset="0"/>
              </a:rPr>
              <a:t>odometry</a:t>
            </a:r>
            <a:endParaRPr lang="en-US" sz="4000" dirty="0">
              <a:solidFill>
                <a:srgbClr val="000000"/>
              </a:solidFill>
              <a:latin typeface="Trebuchet MS" charset="0"/>
            </a:endParaRP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Global and local path finding handled by packages within the ROS navigation stack 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Competition map data used to develop routes of travel</a:t>
            </a:r>
            <a:endParaRPr lang="en-US" sz="4000" dirty="0">
              <a:solidFill>
                <a:srgbClr val="000000"/>
              </a:solidFill>
              <a:latin typeface="Trebuchet MS" charset="0"/>
            </a:endParaRP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endParaRPr lang="en-US" sz="4000" dirty="0">
              <a:solidFill>
                <a:srgbClr val="000000"/>
              </a:solidFill>
              <a:latin typeface="Trebuchet MS" charset="0"/>
            </a:endParaRPr>
          </a:p>
        </p:txBody>
      </p:sp>
      <p:sp>
        <p:nvSpPr>
          <p:cNvPr id="30" name="Subtitle 2"/>
          <p:cNvSpPr txBox="1">
            <a:spLocks/>
          </p:cNvSpPr>
          <p:nvPr/>
        </p:nvSpPr>
        <p:spPr>
          <a:xfrm>
            <a:off x="34820352" y="2982352"/>
            <a:ext cx="7827264" cy="107330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2191405" rtl="0" eaLnBrk="1" latinLnBrk="0" hangingPunct="1">
              <a:spcBef>
                <a:spcPct val="20000"/>
              </a:spcBef>
              <a:buFont typeface="Arial"/>
              <a:buNone/>
              <a:defRPr sz="153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191405" indent="0" algn="ctr" defTabSz="2191405" rtl="0" eaLnBrk="1" latinLnBrk="0" hangingPunct="1">
              <a:spcBef>
                <a:spcPct val="20000"/>
              </a:spcBef>
              <a:buFont typeface="Arial"/>
              <a:buNone/>
              <a:defRPr sz="13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382811" indent="0" algn="ctr" defTabSz="2191405" rtl="0" eaLnBrk="1" latinLnBrk="0" hangingPunct="1">
              <a:spcBef>
                <a:spcPct val="20000"/>
              </a:spcBef>
              <a:buFont typeface="Arial"/>
              <a:buNone/>
              <a:defRPr sz="1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574216" indent="0" algn="ctr" defTabSz="2191405" rtl="0" eaLnBrk="1" latinLnBrk="0" hangingPunct="1">
              <a:spcBef>
                <a:spcPct val="20000"/>
              </a:spcBef>
              <a:buFont typeface="Arial"/>
              <a:buNone/>
              <a:defRPr sz="9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765621" indent="0" algn="ctr" defTabSz="2191405" rtl="0" eaLnBrk="1" latinLnBrk="0" hangingPunct="1">
              <a:spcBef>
                <a:spcPct val="20000"/>
              </a:spcBef>
              <a:buFont typeface="Arial"/>
              <a:buNone/>
              <a:defRPr sz="9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957027" indent="0" algn="ctr" defTabSz="2191405" rtl="0" eaLnBrk="1" latinLnBrk="0" hangingPunct="1">
              <a:spcBef>
                <a:spcPct val="20000"/>
              </a:spcBef>
              <a:buFont typeface="Arial"/>
              <a:buNone/>
              <a:defRPr sz="9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148432" indent="0" algn="ctr" defTabSz="2191405" rtl="0" eaLnBrk="1" latinLnBrk="0" hangingPunct="1">
              <a:spcBef>
                <a:spcPct val="20000"/>
              </a:spcBef>
              <a:buFont typeface="Arial"/>
              <a:buNone/>
              <a:defRPr sz="9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339837" indent="0" algn="ctr" defTabSz="2191405" rtl="0" eaLnBrk="1" latinLnBrk="0" hangingPunct="1">
              <a:spcBef>
                <a:spcPct val="20000"/>
              </a:spcBef>
              <a:buFont typeface="Arial"/>
              <a:buNone/>
              <a:defRPr sz="9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531243" indent="0" algn="ctr" defTabSz="2191405" rtl="0" eaLnBrk="1" latinLnBrk="0" hangingPunct="1">
              <a:spcBef>
                <a:spcPct val="20000"/>
              </a:spcBef>
              <a:buFont typeface="Arial"/>
              <a:buNone/>
              <a:defRPr sz="9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5400" dirty="0">
                <a:solidFill>
                  <a:schemeClr val="tx1"/>
                </a:solidFill>
              </a:rPr>
              <a:t>PROJECT TEAM 21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5413515" y="30145572"/>
            <a:ext cx="9070074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i="1" dirty="0" err="1" smtClean="0"/>
              <a:t>Odometry</a:t>
            </a:r>
            <a:r>
              <a:rPr lang="en-US" sz="2800" i="1" dirty="0" smtClean="0"/>
              <a:t> testing</a:t>
            </a:r>
            <a:r>
              <a:rPr lang="en-US" sz="2800" i="1" dirty="0" smtClean="0">
                <a:latin typeface="Times" charset="0"/>
              </a:rPr>
              <a:t> and tuning</a:t>
            </a:r>
            <a:endParaRPr lang="en-US" sz="2800" i="1" dirty="0">
              <a:latin typeface="Times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4915228" y="8547534"/>
            <a:ext cx="4160520" cy="56323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spcBef>
                <a:spcPts val="0"/>
              </a:spcBef>
              <a:defRPr/>
            </a:pPr>
            <a:r>
              <a:rPr lang="en-US" sz="3600" dirty="0">
                <a:solidFill>
                  <a:srgbClr val="000000"/>
                </a:solidFill>
              </a:rPr>
              <a:t>TEAM MEMBERS</a:t>
            </a:r>
          </a:p>
          <a:p>
            <a:pPr indent="285750">
              <a:defRPr/>
            </a:pPr>
            <a:r>
              <a:rPr lang="en-US" sz="3600" dirty="0">
                <a:solidFill>
                  <a:srgbClr val="000000"/>
                </a:solidFill>
              </a:rPr>
              <a:t>Alex Arreguin</a:t>
            </a:r>
          </a:p>
          <a:p>
            <a:pPr indent="285750">
              <a:defRPr/>
            </a:pPr>
            <a:r>
              <a:rPr lang="en-US" sz="3600" dirty="0">
                <a:solidFill>
                  <a:srgbClr val="000000"/>
                </a:solidFill>
              </a:rPr>
              <a:t>Jay Fenton</a:t>
            </a:r>
          </a:p>
          <a:p>
            <a:pPr indent="285750">
              <a:defRPr/>
            </a:pPr>
            <a:r>
              <a:rPr lang="en-US" sz="3600" dirty="0">
                <a:solidFill>
                  <a:srgbClr val="000000"/>
                </a:solidFill>
              </a:rPr>
              <a:t>Ian Riemer</a:t>
            </a:r>
          </a:p>
          <a:p>
            <a:pPr>
              <a:spcBef>
                <a:spcPts val="0"/>
              </a:spcBef>
              <a:defRPr/>
            </a:pPr>
            <a:endParaRPr lang="en-US" sz="3600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defRPr/>
            </a:pPr>
            <a:r>
              <a:rPr lang="en-US" sz="3600" dirty="0">
                <a:solidFill>
                  <a:srgbClr val="000000"/>
                </a:solidFill>
              </a:rPr>
              <a:t>PROJECT ADVISOR</a:t>
            </a:r>
          </a:p>
          <a:p>
            <a:pPr indent="285750">
              <a:defRPr/>
            </a:pPr>
            <a:r>
              <a:rPr lang="en-US" sz="3600" dirty="0">
                <a:solidFill>
                  <a:srgbClr val="000000"/>
                </a:solidFill>
              </a:rPr>
              <a:t>Billy Edwards</a:t>
            </a:r>
          </a:p>
          <a:p>
            <a:pPr>
              <a:defRPr/>
            </a:pPr>
            <a:endParaRPr lang="en-US" sz="3600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  <a:defRPr/>
            </a:pPr>
            <a:r>
              <a:rPr lang="en-US" sz="3600" dirty="0">
                <a:solidFill>
                  <a:srgbClr val="000000"/>
                </a:solidFill>
              </a:rPr>
              <a:t>PROJECT SPONSOR</a:t>
            </a:r>
          </a:p>
          <a:p>
            <a:pPr indent="285750"/>
            <a:r>
              <a:rPr lang="en-US" sz="3600" dirty="0">
                <a:solidFill>
                  <a:srgbClr val="000000"/>
                </a:solidFill>
              </a:rPr>
              <a:t>Robotics Club</a:t>
            </a:r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67716" y="13314023"/>
            <a:ext cx="2743200" cy="865822"/>
          </a:xfrm>
          <a:prstGeom prst="rect">
            <a:avLst/>
          </a:prstGeom>
        </p:spPr>
      </p:pic>
      <p:pic>
        <p:nvPicPr>
          <p:cNvPr id="4" name="Picture 3" descr="DSC_0114~3.JPG"/>
          <p:cNvPicPr>
            <a:picLocks noChangeAspect="1"/>
          </p:cNvPicPr>
          <p:nvPr/>
        </p:nvPicPr>
        <p:blipFill>
          <a:blip r:embed="rId4"/>
          <a:srcRect l="-118" t="20466" r="118" b="200"/>
          <a:stretch>
            <a:fillRect/>
          </a:stretch>
        </p:blipFill>
        <p:spPr>
          <a:xfrm>
            <a:off x="34790063" y="4044052"/>
            <a:ext cx="7520853" cy="411242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3578788" y="12523612"/>
            <a:ext cx="9070074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i="1" dirty="0" smtClean="0"/>
              <a:t>The rover with arm installed, out for testing </a:t>
            </a:r>
            <a:endParaRPr lang="en-US" sz="2800" i="1" dirty="0"/>
          </a:p>
        </p:txBody>
      </p:sp>
      <p:sp>
        <p:nvSpPr>
          <p:cNvPr id="25" name="TextBox 24"/>
          <p:cNvSpPr txBox="1"/>
          <p:nvPr/>
        </p:nvSpPr>
        <p:spPr>
          <a:xfrm>
            <a:off x="1489623" y="30145572"/>
            <a:ext cx="9239772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i="1" dirty="0">
                <a:latin typeface="Calibri"/>
              </a:rPr>
              <a:t>The </a:t>
            </a:r>
            <a:r>
              <a:rPr lang="en-US" sz="2800" i="1" dirty="0" smtClean="0">
                <a:latin typeface="Calibri"/>
              </a:rPr>
              <a:t>selected vision </a:t>
            </a:r>
            <a:r>
              <a:rPr lang="en-US" sz="2800" i="1" dirty="0">
                <a:latin typeface="Calibri"/>
              </a:rPr>
              <a:t>hardware, a ZED </a:t>
            </a:r>
            <a:r>
              <a:rPr lang="en-US" sz="2800" i="1" dirty="0" err="1">
                <a:latin typeface="Calibri"/>
              </a:rPr>
              <a:t>Stereolabs</a:t>
            </a:r>
            <a:r>
              <a:rPr lang="en-US" sz="2800" i="1" dirty="0">
                <a:latin typeface="Calibri"/>
              </a:rPr>
              <a:t> camera</a:t>
            </a:r>
          </a:p>
        </p:txBody>
      </p:sp>
      <p:pic>
        <p:nvPicPr>
          <p:cNvPr id="12" name="Picture 11" descr="IMG_20160310_192119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8409" y="24716190"/>
            <a:ext cx="7565947" cy="509942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15938" y="10805891"/>
            <a:ext cx="9917112" cy="13503899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pPr>
              <a:spcAft>
                <a:spcPts val="2400"/>
              </a:spcAft>
            </a:pPr>
            <a:r>
              <a:rPr lang="en-US" sz="7200" dirty="0" smtClean="0">
                <a:solidFill>
                  <a:srgbClr val="4A6A7E"/>
                </a:solidFill>
                <a:latin typeface="Trebuchet MS"/>
              </a:rPr>
              <a:t>Considered Solutions</a:t>
            </a:r>
          </a:p>
          <a:p>
            <a:pPr>
              <a:spcAft>
                <a:spcPts val="2400"/>
              </a:spcAft>
            </a:pPr>
            <a:r>
              <a:rPr lang="en-US" sz="4800" dirty="0" smtClean="0">
                <a:solidFill>
                  <a:srgbClr val="4A6A7E"/>
                </a:solidFill>
                <a:latin typeface="Trebuchet MS"/>
              </a:rPr>
              <a:t>Hardware</a:t>
            </a:r>
            <a:endParaRPr lang="en-US" sz="4800" dirty="0">
              <a:solidFill>
                <a:srgbClr val="000000"/>
              </a:solidFill>
              <a:latin typeface="Trebuchet MS" charset="0"/>
            </a:endParaRP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LIDAR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– Laser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range finding tool 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Infrared/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RGB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cameras - I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nfrared depth measurement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with an RGB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camera, like the Xbox </a:t>
            </a:r>
            <a:r>
              <a:rPr lang="en-US" sz="4000" dirty="0" err="1" smtClean="0">
                <a:solidFill>
                  <a:srgbClr val="000000"/>
                </a:solidFill>
                <a:latin typeface="Trebuchet MS" charset="0"/>
              </a:rPr>
              <a:t>Kinect</a:t>
            </a:r>
            <a:endParaRPr lang="en-US" sz="4000" dirty="0" smtClean="0">
              <a:solidFill>
                <a:srgbClr val="000000"/>
              </a:solidFill>
              <a:latin typeface="Trebuchet MS" charset="0"/>
            </a:endParaRP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Stereo Cameras - T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wo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offset cameras to generate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a depth image</a:t>
            </a:r>
          </a:p>
          <a:p>
            <a:pPr>
              <a:spcAft>
                <a:spcPts val="2400"/>
              </a:spcAft>
            </a:pPr>
            <a:r>
              <a:rPr lang="en-US" sz="4800" dirty="0" smtClean="0">
                <a:solidFill>
                  <a:srgbClr val="4A6A7E"/>
                </a:solidFill>
                <a:latin typeface="Trebuchet MS" charset="0"/>
              </a:rPr>
              <a:t>Software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SLAM - Simultaneous Localization and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Mapping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Dead Reckoning – Determining position by using a previous position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data and estimates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of velocity and direction </a:t>
            </a:r>
            <a:endParaRPr lang="en-US" sz="4000" dirty="0" smtClean="0">
              <a:solidFill>
                <a:srgbClr val="000000"/>
              </a:solidFill>
              <a:latin typeface="Trebuchet MS" charset="0"/>
            </a:endParaRP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Pilotage –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Navigation by position compared to a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fixed location</a:t>
            </a:r>
            <a:endParaRPr lang="en-US" sz="4000" dirty="0" smtClean="0">
              <a:solidFill>
                <a:srgbClr val="000000"/>
              </a:solidFill>
              <a:latin typeface="Trebuchet MS" charset="0"/>
            </a:endParaRP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endParaRPr lang="en-US" sz="4000" dirty="0">
              <a:solidFill>
                <a:srgbClr val="000000"/>
              </a:solidFill>
              <a:latin typeface="Trebuchet MS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903075" y="13470754"/>
            <a:ext cx="9917112" cy="9115848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pPr>
              <a:spcAft>
                <a:spcPts val="2400"/>
              </a:spcAft>
            </a:pPr>
            <a:r>
              <a:rPr lang="en-US" sz="7200" dirty="0" smtClean="0">
                <a:solidFill>
                  <a:srgbClr val="4A6A7E"/>
                </a:solidFill>
                <a:latin typeface="Trebuchet MS"/>
              </a:rPr>
              <a:t>Project Description</a:t>
            </a:r>
          </a:p>
          <a:p>
            <a:pPr>
              <a:spcAft>
                <a:spcPts val="2400"/>
              </a:spcAft>
            </a:pP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We developed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the autonomous navigation system for the Oregon State University Mars Rover. The rover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will compete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in The Sample Return Robot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Challenge, where it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must navigate unknown terrain, avoid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obstacles,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and return back to the base station it started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from. During navigation the rover will detect and retrieve samples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. The navigation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system integrates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with the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sample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recognition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software, developed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by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another rover capstone team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.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1903248" y="22586602"/>
            <a:ext cx="9917112" cy="9115848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pPr>
              <a:spcAft>
                <a:spcPts val="2400"/>
              </a:spcAft>
            </a:pPr>
            <a:r>
              <a:rPr lang="en-US" sz="7200" dirty="0" smtClean="0">
                <a:solidFill>
                  <a:srgbClr val="4A6A7E"/>
                </a:solidFill>
                <a:latin typeface="Trebuchet MS"/>
              </a:rPr>
              <a:t>The Challenge</a:t>
            </a:r>
          </a:p>
          <a:p>
            <a:pPr>
              <a:spcAft>
                <a:spcPts val="2400"/>
              </a:spcAft>
            </a:pP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Level 1 - Teams retrieve two known samples on a marked off section of a football field.</a:t>
            </a:r>
          </a:p>
          <a:p>
            <a:pPr>
              <a:spcAft>
                <a:spcPts val="2400"/>
              </a:spcAft>
            </a:pP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Level 2 - Teams retrieve samples of varied material and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size in a large park. A topographic map is provided along with potential areas of interest. Samples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have a point value associated with them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which count towards a teams competition score.</a:t>
            </a:r>
            <a:endParaRPr lang="en-US" sz="4000" dirty="0">
              <a:solidFill>
                <a:srgbClr val="000000"/>
              </a:solidFill>
              <a:latin typeface="Trebuchet MS" charset="0"/>
            </a:endParaRP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endParaRPr lang="en-US" sz="4000" dirty="0">
              <a:solidFill>
                <a:srgbClr val="000000"/>
              </a:solidFill>
              <a:latin typeface="Trebuchet MS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3593070" y="15916822"/>
            <a:ext cx="9917112" cy="10836985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pPr>
              <a:spcAft>
                <a:spcPts val="2400"/>
              </a:spcAft>
            </a:pPr>
            <a:r>
              <a:rPr lang="en-US" sz="7200" dirty="0" smtClean="0">
                <a:solidFill>
                  <a:srgbClr val="4A6A7E"/>
                </a:solidFill>
                <a:latin typeface="Trebuchet MS"/>
              </a:rPr>
              <a:t>Results</a:t>
            </a:r>
          </a:p>
          <a:p>
            <a:pPr>
              <a:spcAft>
                <a:spcPts val="2400"/>
              </a:spcAft>
            </a:pP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To compete in level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1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teams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were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required to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submit a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video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demonstrating successful completion of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the tasks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required.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Sample collection and movement were demonstrated on April 6</a:t>
            </a:r>
            <a:r>
              <a:rPr lang="en-US" sz="4000" baseline="30000" dirty="0" smtClean="0">
                <a:solidFill>
                  <a:srgbClr val="000000"/>
                </a:solidFill>
                <a:latin typeface="Trebuchet MS" charset="0"/>
              </a:rPr>
              <a:t>th</a:t>
            </a:r>
            <a:endParaRPr lang="en-US" sz="4000" dirty="0" smtClean="0">
              <a:solidFill>
                <a:srgbClr val="000000"/>
              </a:solidFill>
              <a:latin typeface="Trebuchet MS" charset="0"/>
            </a:endParaRP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Members from the Rover Team will compete in level 1 in Massachusetts from June 6</a:t>
            </a:r>
            <a:r>
              <a:rPr lang="en-US" sz="4000" baseline="30000" dirty="0" smtClean="0">
                <a:solidFill>
                  <a:srgbClr val="000000"/>
                </a:solidFill>
                <a:latin typeface="Trebuchet MS" charset="0"/>
              </a:rPr>
              <a:t>th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-11</a:t>
            </a:r>
            <a:r>
              <a:rPr lang="en-US" sz="4000" baseline="30000" dirty="0" smtClean="0">
                <a:solidFill>
                  <a:srgbClr val="000000"/>
                </a:solidFill>
                <a:latin typeface="Trebuchet MS" charset="0"/>
              </a:rPr>
              <a:t>th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 </a:t>
            </a:r>
          </a:p>
          <a:p>
            <a:pPr>
              <a:spcAft>
                <a:spcPts val="2400"/>
              </a:spcAft>
            </a:pP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To compete in level 2, level 1 must have been successfully completed. Level 2 takes place September 2</a:t>
            </a:r>
            <a:r>
              <a:rPr lang="en-US" sz="4000" baseline="30000" dirty="0" smtClean="0">
                <a:solidFill>
                  <a:srgbClr val="000000"/>
                </a:solidFill>
                <a:latin typeface="Trebuchet MS" charset="0"/>
              </a:rPr>
              <a:t>nd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- 5</a:t>
            </a:r>
            <a:r>
              <a:rPr lang="en-US" sz="4000" baseline="30000" dirty="0" smtClean="0">
                <a:solidFill>
                  <a:srgbClr val="000000"/>
                </a:solidFill>
                <a:latin typeface="Trebuchet MS" charset="0"/>
              </a:rPr>
              <a:t>th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.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598062" y="5421147"/>
            <a:ext cx="9917112" cy="13155538"/>
          </a:xfrm>
          <a:prstGeom prst="rect">
            <a:avLst/>
          </a:prstGeom>
          <a:noFill/>
        </p:spPr>
        <p:txBody>
          <a:bodyPr wrap="square" rtlCol="0" anchor="t" anchorCtr="0">
            <a:noAutofit/>
          </a:bodyPr>
          <a:lstStyle/>
          <a:p>
            <a:pPr>
              <a:spcAft>
                <a:spcPts val="2400"/>
              </a:spcAft>
            </a:pPr>
            <a:r>
              <a:rPr lang="en-US" sz="7200" dirty="0" smtClean="0">
                <a:solidFill>
                  <a:srgbClr val="4A6A7E"/>
                </a:solidFill>
                <a:latin typeface="Trebuchet MS"/>
              </a:rPr>
              <a:t>Implementation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ZED </a:t>
            </a:r>
            <a:r>
              <a:rPr lang="en-US" sz="4000" dirty="0" err="1">
                <a:solidFill>
                  <a:srgbClr val="000000"/>
                </a:solidFill>
                <a:latin typeface="Trebuchet MS" charset="0"/>
              </a:rPr>
              <a:t>Stereolabs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 camera was selected for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depth sensing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A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point cloud produced from the rectified ZED images aids in object avoidance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and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navigation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Radio beacon provides an estimated angle of the rovers position with respect to the base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station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Checkerboard image provides secondary angle estimation and distance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estimate from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the base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station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 err="1" smtClean="0">
                <a:solidFill>
                  <a:srgbClr val="000000"/>
                </a:solidFill>
                <a:latin typeface="Trebuchet MS" charset="0"/>
              </a:rPr>
              <a:t>Odometry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 data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and movement goals are used by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the ROS </a:t>
            </a: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navigation stack to plan 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paths</a:t>
            </a: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Trebuchet MS" charset="0"/>
              </a:rPr>
              <a:t>S</a:t>
            </a:r>
            <a:r>
              <a:rPr lang="en-US" sz="4000" dirty="0" smtClean="0">
                <a:solidFill>
                  <a:srgbClr val="000000"/>
                </a:solidFill>
                <a:latin typeface="Trebuchet MS" charset="0"/>
              </a:rPr>
              <a:t>ample recognition software provides position estimates for navigation toward detected objects</a:t>
            </a:r>
            <a:endParaRPr lang="en-US" sz="4000" dirty="0">
              <a:solidFill>
                <a:srgbClr val="000000"/>
              </a:solidFill>
              <a:latin typeface="Trebuchet MS" charset="0"/>
            </a:endParaRP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endParaRPr lang="en-US" sz="4000" dirty="0" smtClean="0">
              <a:solidFill>
                <a:srgbClr val="000000"/>
              </a:solidFill>
              <a:latin typeface="Trebuchet MS" charset="0"/>
            </a:endParaRP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endParaRPr lang="en-US" sz="4000" dirty="0" smtClean="0">
              <a:solidFill>
                <a:srgbClr val="000000"/>
              </a:solidFill>
              <a:latin typeface="Trebuchet MS" charset="0"/>
            </a:endParaRPr>
          </a:p>
          <a:p>
            <a:pPr marL="571500" indent="-571500">
              <a:spcAft>
                <a:spcPts val="2400"/>
              </a:spcAft>
              <a:buFont typeface="Arial" panose="020B0604020202020204" pitchFamily="34" charset="0"/>
              <a:buChar char="•"/>
            </a:pPr>
            <a:endParaRPr lang="en-US" sz="4000" dirty="0">
              <a:solidFill>
                <a:srgbClr val="000000"/>
              </a:solidFill>
              <a:latin typeface="Trebuchet MS" charset="0"/>
            </a:endParaRPr>
          </a:p>
        </p:txBody>
      </p:sp>
      <p:pic>
        <p:nvPicPr>
          <p:cNvPr id="10" name="Picture 9" descr="IMG_20160417_153909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0622" y="6072982"/>
            <a:ext cx="8248861" cy="6104158"/>
          </a:xfrm>
          <a:prstGeom prst="rect">
            <a:avLst/>
          </a:prstGeom>
        </p:spPr>
      </p:pic>
      <p:pic>
        <p:nvPicPr>
          <p:cNvPr id="13" name="Picture 12" descr="Odom_testing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6000" y="19798609"/>
            <a:ext cx="7412582" cy="1001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589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F8C52FAF464E4993A12CB491C9AF01" ma:contentTypeVersion="2" ma:contentTypeDescription="Create a new document." ma:contentTypeScope="" ma:versionID="a617a76b2196e417538647d37aef1949">
  <xsd:schema xmlns:xsd="http://www.w3.org/2001/XMLSchema" xmlns:xs="http://www.w3.org/2001/XMLSchema" xmlns:p="http://schemas.microsoft.com/office/2006/metadata/properties" xmlns:ns2="f341a840-52cd-4e7d-9852-12c568406d5b" targetNamespace="http://schemas.microsoft.com/office/2006/metadata/properties" ma:root="true" ma:fieldsID="b62e0e83b54d4f5f6335de34a6ce12f4" ns2:_="">
    <xsd:import namespace="f341a840-52cd-4e7d-9852-12c568406d5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41a840-52cd-4e7d-9852-12c568406d5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07A075-45A2-456F-B284-A4C41DCE7A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6C70FB-9D50-4AE7-9889-7E42B97FE20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9CE3F60-4EB1-43E3-83B9-E65975CA68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341a840-52cd-4e7d-9852-12c568406d5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5656</TotalTime>
  <Words>446</Words>
  <Application>Microsoft Macintosh PowerPoint</Application>
  <PresentationFormat>Custom</PresentationFormat>
  <Paragraphs>48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Rover Navigation and Avoidance NASA Centennial Sample Return Robot Challenge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marketing designer</dc:creator>
  <cp:lastModifiedBy>Jay Fenton</cp:lastModifiedBy>
  <cp:revision>88</cp:revision>
  <dcterms:created xsi:type="dcterms:W3CDTF">2012-12-17T23:48:15Z</dcterms:created>
  <dcterms:modified xsi:type="dcterms:W3CDTF">2016-04-25T02:47:26Z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0x010100BCF8C52FAF464E4993A12CB491C9AF01</vt:lpwstr>
  </property>
</Properties>
</file>